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41"/>
  </p:notesMasterIdLst>
  <p:sldIdLst>
    <p:sldId id="256" r:id="rId2"/>
    <p:sldId id="305" r:id="rId3"/>
    <p:sldId id="306" r:id="rId4"/>
    <p:sldId id="288" r:id="rId5"/>
    <p:sldId id="261" r:id="rId6"/>
    <p:sldId id="260" r:id="rId7"/>
    <p:sldId id="268" r:id="rId8"/>
    <p:sldId id="307" r:id="rId9"/>
    <p:sldId id="308" r:id="rId10"/>
    <p:sldId id="310" r:id="rId11"/>
    <p:sldId id="311" r:id="rId12"/>
    <p:sldId id="274" r:id="rId13"/>
    <p:sldId id="292" r:id="rId14"/>
    <p:sldId id="277" r:id="rId15"/>
    <p:sldId id="300" r:id="rId16"/>
    <p:sldId id="297" r:id="rId17"/>
    <p:sldId id="265" r:id="rId18"/>
    <p:sldId id="301" r:id="rId19"/>
    <p:sldId id="302" r:id="rId20"/>
    <p:sldId id="267" r:id="rId21"/>
    <p:sldId id="309" r:id="rId22"/>
    <p:sldId id="304" r:id="rId23"/>
    <p:sldId id="266" r:id="rId24"/>
    <p:sldId id="291" r:id="rId25"/>
    <p:sldId id="275" r:id="rId26"/>
    <p:sldId id="285" r:id="rId27"/>
    <p:sldId id="286" r:id="rId28"/>
    <p:sldId id="290" r:id="rId29"/>
    <p:sldId id="299" r:id="rId30"/>
    <p:sldId id="303" r:id="rId31"/>
    <p:sldId id="312" r:id="rId32"/>
    <p:sldId id="313" r:id="rId33"/>
    <p:sldId id="314" r:id="rId34"/>
    <p:sldId id="315" r:id="rId35"/>
    <p:sldId id="316" r:id="rId36"/>
    <p:sldId id="317" r:id="rId37"/>
    <p:sldId id="318" r:id="rId38"/>
    <p:sldId id="319" r:id="rId39"/>
    <p:sldId id="320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95"/>
    <p:restoredTop sz="76923"/>
  </p:normalViewPr>
  <p:slideViewPr>
    <p:cSldViewPr snapToObjects="1">
      <p:cViewPr varScale="1">
        <p:scale>
          <a:sx n="81" d="100"/>
          <a:sy n="81" d="100"/>
        </p:scale>
        <p:origin x="60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user/Desktop/Data%20Science/Capstone/capstone_working_folder/diab_models100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r>
              <a:rPr lang="en-US" sz="1600" b="1">
                <a:latin typeface="Helvetica Neue" charset="0"/>
                <a:ea typeface="Helvetica Neue" charset="0"/>
                <a:cs typeface="Helvetica Neue" charset="0"/>
              </a:rPr>
              <a:t>Features by importance </a:t>
            </a:r>
          </a:p>
        </c:rich>
      </c:tx>
      <c:layout>
        <c:manualLayout>
          <c:xMode val="edge"/>
          <c:yMode val="edge"/>
          <c:x val="0.49651867984587"/>
          <c:y val="0.01963190184049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Helvetica Neue" charset="0"/>
              <a:ea typeface="Helvetica Neue" charset="0"/>
              <a:cs typeface="Helvetica Neue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feat_imp_whole_model!$B$1</c:f>
              <c:strCache>
                <c:ptCount val="1"/>
                <c:pt idx="0">
                  <c:v>gb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feat_imp_whole_model!$A$2:$A$15</c:f>
              <c:strCache>
                <c:ptCount val="14"/>
                <c:pt idx="4">
                  <c:v>Admission type</c:v>
                </c:pt>
                <c:pt idx="5">
                  <c:v>Number of lab procedures</c:v>
                </c:pt>
                <c:pt idx="6">
                  <c:v>Number of medications</c:v>
                </c:pt>
                <c:pt idx="7">
                  <c:v>Number of Diagnosis</c:v>
                </c:pt>
                <c:pt idx="8">
                  <c:v>Age</c:v>
                </c:pt>
                <c:pt idx="9">
                  <c:v>Diagnosis Code</c:v>
                </c:pt>
                <c:pt idx="10">
                  <c:v>Days in hospital</c:v>
                </c:pt>
                <c:pt idx="11">
                  <c:v>Number of emergency visits</c:v>
                </c:pt>
                <c:pt idx="12">
                  <c:v>Discharge Type</c:v>
                </c:pt>
                <c:pt idx="13">
                  <c:v>Number of inpatient visits</c:v>
                </c:pt>
              </c:strCache>
            </c:strRef>
          </c:cat>
          <c:val>
            <c:numRef>
              <c:f>feat_imp_whole_model!$B$2:$B$15</c:f>
              <c:numCache>
                <c:formatCode>General</c:formatCode>
                <c:ptCount val="14"/>
                <c:pt idx="4" formatCode="0.00">
                  <c:v>0.030493</c:v>
                </c:pt>
                <c:pt idx="5" formatCode="0.00">
                  <c:v>0.030812</c:v>
                </c:pt>
                <c:pt idx="6" formatCode="0.00">
                  <c:v>0.043761</c:v>
                </c:pt>
                <c:pt idx="7" formatCode="0.00">
                  <c:v>0.044372</c:v>
                </c:pt>
                <c:pt idx="8" formatCode="0.00">
                  <c:v>0.045075</c:v>
                </c:pt>
                <c:pt idx="9" formatCode="0.00">
                  <c:v>0.045606</c:v>
                </c:pt>
                <c:pt idx="10" formatCode="0.00">
                  <c:v>0.045929</c:v>
                </c:pt>
                <c:pt idx="11" formatCode="0.00">
                  <c:v>0.078555</c:v>
                </c:pt>
                <c:pt idx="12" formatCode="0.00">
                  <c:v>0.267885</c:v>
                </c:pt>
                <c:pt idx="13" formatCode="0.00">
                  <c:v>0.298518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92619344"/>
        <c:axId val="692623904"/>
      </c:barChart>
      <c:catAx>
        <c:axId val="6926193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692623904"/>
        <c:crosses val="autoZero"/>
        <c:auto val="1"/>
        <c:lblAlgn val="ctr"/>
        <c:lblOffset val="100"/>
        <c:noMultiLvlLbl val="0"/>
      </c:catAx>
      <c:valAx>
        <c:axId val="692623904"/>
        <c:scaling>
          <c:orientation val="minMax"/>
        </c:scaling>
        <c:delete val="0"/>
        <c:axPos val="b"/>
        <c:numFmt formatCode="0.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pPr>
            <a:endParaRPr lang="en-US"/>
          </a:p>
        </c:txPr>
        <c:crossAx val="692619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png>
</file>

<file path=ppt/media/image12.tiff>
</file>

<file path=ppt/media/image13.tiff>
</file>

<file path=ppt/media/image2.tiff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90A5D2-400A-DC45-8E60-C2FF7FECFF65}" type="datetimeFigureOut">
              <a:rPr lang="en-US" smtClean="0"/>
              <a:t>9/16/17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CB8AA6-5218-AA46-987A-80917AB2B6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3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67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254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060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905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0983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4159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56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A patient is determined to be at high-risk for readmission, if a return trip to the hospital could be prevented by providing additional interventions such as a home visit by a nurse or pharmacist consultation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023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698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655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Next slide is Tableau EDA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9585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035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855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237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CB8AA6-5218-AA46-987A-80917AB2B6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643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AAED4-D22C-0047-BD16-92069E860B97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93F2E-8266-AF42-9B44-D0F545CF23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39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No Readmission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Ramesh Kattumenu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Data Scientist</a:t>
            </a:r>
          </a:p>
        </p:txBody>
      </p:sp>
    </p:spTree>
    <p:extLst>
      <p:ext uri="{BB962C8B-B14F-4D97-AF65-F5344CB8AC3E}">
        <p14:creationId xmlns:p14="http://schemas.microsoft.com/office/powerpoint/2010/main" val="103997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Model Performance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62400" y="2667000"/>
            <a:ext cx="480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Accuracy = 90%</a:t>
            </a:r>
            <a:endParaRPr lang="en-US" sz="4000" b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255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4577016"/>
              </p:ext>
            </p:extLst>
          </p:nvPr>
        </p:nvGraphicFramePr>
        <p:xfrm>
          <a:off x="3662362" y="3733800"/>
          <a:ext cx="4038600" cy="9144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828800"/>
                <a:gridCol w="2209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Orange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Apple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100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0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5323281"/>
              </p:ext>
            </p:extLst>
          </p:nvPr>
        </p:nvGraphicFramePr>
        <p:xfrm>
          <a:off x="3657600" y="2286000"/>
          <a:ext cx="4038600" cy="9144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828800"/>
                <a:gridCol w="2209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Orange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Apple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90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10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924800" y="3886200"/>
            <a:ext cx="297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Accuracy = 90%</a:t>
            </a:r>
            <a:endParaRPr lang="en-US" sz="2400" b="1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Model Performance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656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251702"/>
              </p:ext>
            </p:extLst>
          </p:nvPr>
        </p:nvGraphicFramePr>
        <p:xfrm>
          <a:off x="1866900" y="1219200"/>
          <a:ext cx="8655050" cy="5175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ectangle 7"/>
          <p:cNvSpPr/>
          <p:nvPr/>
        </p:nvSpPr>
        <p:spPr>
          <a:xfrm>
            <a:off x="4495800" y="1600200"/>
            <a:ext cx="5715000" cy="4495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603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/>
          <a:srcRect t="6042"/>
          <a:stretch/>
        </p:blipFill>
        <p:spPr>
          <a:xfrm>
            <a:off x="2546350" y="1524000"/>
            <a:ext cx="7054850" cy="5105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The ROC Curve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352800" y="1845468"/>
            <a:ext cx="5943600" cy="4037172"/>
          </a:xfrm>
          <a:prstGeom prst="line">
            <a:avLst/>
          </a:prstGeom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ultiply 14"/>
          <p:cNvSpPr/>
          <p:nvPr/>
        </p:nvSpPr>
        <p:spPr>
          <a:xfrm>
            <a:off x="5105400" y="2971800"/>
            <a:ext cx="185737" cy="228600"/>
          </a:xfrm>
          <a:prstGeom prst="mathMultiply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5198268" y="3182640"/>
            <a:ext cx="22024" cy="27000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3276600" y="3048000"/>
            <a:ext cx="1873409" cy="2129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35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50000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accel="50000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3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1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The Confusion Matrix!!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106332"/>
              </p:ext>
            </p:extLst>
          </p:nvPr>
        </p:nvGraphicFramePr>
        <p:xfrm>
          <a:off x="2514600" y="1905000"/>
          <a:ext cx="6858000" cy="1828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113880"/>
                <a:gridCol w="1705520"/>
                <a:gridCol w="1828800"/>
                <a:gridCol w="22098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Predicted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Orange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Apple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endParaRPr lang="en-US" sz="2400" b="0" dirty="0" smtClean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Actual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Orange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90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Apple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10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483403"/>
              </p:ext>
            </p:extLst>
          </p:nvPr>
        </p:nvGraphicFramePr>
        <p:xfrm>
          <a:off x="2514600" y="4114800"/>
          <a:ext cx="6858000" cy="1828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113880"/>
                <a:gridCol w="1705520"/>
                <a:gridCol w="1828800"/>
                <a:gridCol w="2209800"/>
              </a:tblGrid>
              <a:tr h="138112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Predicted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Orange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Apple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endParaRPr lang="en-US" sz="2400" b="0" dirty="0" smtClean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Actual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Orange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63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27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Apple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8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140480"/>
              </p:ext>
            </p:extLst>
          </p:nvPr>
        </p:nvGraphicFramePr>
        <p:xfrm>
          <a:off x="2514600" y="3043237"/>
          <a:ext cx="6858000" cy="182880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113880"/>
                <a:gridCol w="1705520"/>
                <a:gridCol w="1828800"/>
                <a:gridCol w="220980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Predicted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endParaRPr lang="en-US" sz="2400" b="0" dirty="0" smtClean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Actual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TN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FP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FN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TP</a:t>
                      </a:r>
                      <a:endParaRPr lang="en-US" sz="2400" b="0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6021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7051"/>
          <a:stretch/>
        </p:blipFill>
        <p:spPr>
          <a:xfrm>
            <a:off x="152400" y="691362"/>
            <a:ext cx="5912069" cy="318721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7051"/>
          <a:stretch/>
        </p:blipFill>
        <p:spPr>
          <a:xfrm>
            <a:off x="6096000" y="691362"/>
            <a:ext cx="5912069" cy="31872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4011" y="1368151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Free Bird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609600" y="2291562"/>
            <a:ext cx="525780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>
            <a:spLocks noChangeAspect="1"/>
          </p:cNvSpPr>
          <p:nvPr/>
        </p:nvSpPr>
        <p:spPr>
          <a:xfrm>
            <a:off x="3657600" y="122476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4690186" y="7315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4114800" y="88948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3505200" y="149908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3352800" y="1814336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3872011" y="10559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4420651" y="77498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4998720" y="76756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3246120" y="206296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5334000" y="76756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6553200" y="2286000"/>
            <a:ext cx="525780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>
            <a:spLocks/>
          </p:cNvSpPr>
          <p:nvPr/>
        </p:nvSpPr>
        <p:spPr>
          <a:xfrm>
            <a:off x="9113520" y="2215362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1371600" y="1814336"/>
            <a:ext cx="0" cy="43150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873066" y="2291562"/>
            <a:ext cx="0" cy="38100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114800" y="2578716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Readmit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934200" y="1377162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Readmit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481789" y="1823347"/>
            <a:ext cx="0" cy="43150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0983255" y="2300573"/>
            <a:ext cx="0" cy="38100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0224989" y="2587727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Free Bird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7651531" y="37033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7888027" y="3652308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8154451" y="3560868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8382000" y="343456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8534400" y="328216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>
            <a:spLocks noChangeAspect="1"/>
          </p:cNvSpPr>
          <p:nvPr/>
        </p:nvSpPr>
        <p:spPr>
          <a:xfrm>
            <a:off x="8686800" y="309928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8839200" y="290116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>
            <a:spLocks noChangeAspect="1"/>
          </p:cNvSpPr>
          <p:nvPr/>
        </p:nvSpPr>
        <p:spPr>
          <a:xfrm>
            <a:off x="8915400" y="267256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>
            <a:spLocks noChangeAspect="1"/>
          </p:cNvSpPr>
          <p:nvPr/>
        </p:nvSpPr>
        <p:spPr>
          <a:xfrm>
            <a:off x="9037320" y="244396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924800" y="328863"/>
            <a:ext cx="2317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Readmits class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133600" y="304800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Free Bird class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847408"/>
              </p:ext>
            </p:extLst>
          </p:nvPr>
        </p:nvGraphicFramePr>
        <p:xfrm>
          <a:off x="6248400" y="4191000"/>
          <a:ext cx="5671343" cy="24486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2595"/>
                <a:gridCol w="1190010"/>
                <a:gridCol w="1157017"/>
                <a:gridCol w="1157017"/>
                <a:gridCol w="1084704"/>
              </a:tblGrid>
              <a:tr h="44274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Threshold = 0.5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Predicted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Actual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26466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28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704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3284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28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3312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70413">
                <a:tc>
                  <a:txBody>
                    <a:bodyPr/>
                    <a:lstStyle/>
                    <a:p>
                      <a:pPr algn="ctr" fontAlgn="ctr"/>
                      <a:endParaRPr lang="en-US" sz="2000" b="1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29750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56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29806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7" name="Table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034234"/>
              </p:ext>
            </p:extLst>
          </p:nvPr>
        </p:nvGraphicFramePr>
        <p:xfrm>
          <a:off x="457200" y="4191000"/>
          <a:ext cx="5486400" cy="24728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7291"/>
                <a:gridCol w="1151204"/>
                <a:gridCol w="1119287"/>
                <a:gridCol w="1119287"/>
                <a:gridCol w="1049331"/>
              </a:tblGrid>
              <a:tr h="442741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Classification Report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precision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recall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f1-score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Support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0.89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1.0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0.5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0.01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3312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565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70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Avg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0.85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0.89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29806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568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b="7051"/>
          <a:stretch/>
        </p:blipFill>
        <p:spPr>
          <a:xfrm>
            <a:off x="152400" y="680238"/>
            <a:ext cx="5912069" cy="31872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7051"/>
          <a:stretch/>
        </p:blipFill>
        <p:spPr>
          <a:xfrm>
            <a:off x="6096000" y="680238"/>
            <a:ext cx="5912069" cy="31872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4011" y="1438789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Free Bird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24800" y="328863"/>
            <a:ext cx="2317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Readmits class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609600" y="2362200"/>
            <a:ext cx="525780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>
            <a:spLocks noChangeAspect="1"/>
          </p:cNvSpPr>
          <p:nvPr/>
        </p:nvSpPr>
        <p:spPr>
          <a:xfrm>
            <a:off x="4690186" y="8077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4114800" y="9601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4420651" y="8456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4998720" y="8382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5334000" y="8382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/>
        </p:nvCxnSpPr>
        <p:spPr>
          <a:xfrm>
            <a:off x="6553200" y="2362200"/>
            <a:ext cx="525780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1371600" y="1884974"/>
            <a:ext cx="0" cy="43150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133600" y="304800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Free Bird class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4873066" y="2362200"/>
            <a:ext cx="0" cy="38100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114800" y="2649354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Readmit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934200" y="1447800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Readmit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7481789" y="1893985"/>
            <a:ext cx="0" cy="43150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10983255" y="2371211"/>
            <a:ext cx="0" cy="38100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0224989" y="2658365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Free Bird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889531" y="2983468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Readmit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3" name="Straight Arrow Connector 72"/>
          <p:cNvCxnSpPr/>
          <p:nvPr/>
        </p:nvCxnSpPr>
        <p:spPr>
          <a:xfrm flipV="1">
            <a:off x="7437120" y="3307080"/>
            <a:ext cx="0" cy="27432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/>
          <p:cNvSpPr>
            <a:spLocks noChangeAspect="1"/>
          </p:cNvSpPr>
          <p:nvPr/>
        </p:nvSpPr>
        <p:spPr>
          <a:xfrm>
            <a:off x="7620000" y="37033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>
            <a:spLocks noChangeAspect="1"/>
          </p:cNvSpPr>
          <p:nvPr/>
        </p:nvSpPr>
        <p:spPr>
          <a:xfrm>
            <a:off x="7848600" y="36576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>
            <a:spLocks noChangeAspect="1"/>
          </p:cNvSpPr>
          <p:nvPr/>
        </p:nvSpPr>
        <p:spPr>
          <a:xfrm>
            <a:off x="8077200" y="35814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>
            <a:spLocks/>
          </p:cNvSpPr>
          <p:nvPr/>
        </p:nvSpPr>
        <p:spPr>
          <a:xfrm>
            <a:off x="8991600" y="251460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>
            <a:spLocks/>
          </p:cNvSpPr>
          <p:nvPr/>
        </p:nvSpPr>
        <p:spPr>
          <a:xfrm>
            <a:off x="8915400" y="274320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>
            <a:spLocks noChangeAspect="1"/>
          </p:cNvSpPr>
          <p:nvPr/>
        </p:nvSpPr>
        <p:spPr>
          <a:xfrm>
            <a:off x="8991600" y="25146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>
            <a:spLocks noChangeAspect="1"/>
          </p:cNvSpPr>
          <p:nvPr/>
        </p:nvSpPr>
        <p:spPr>
          <a:xfrm>
            <a:off x="8915400" y="27432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>
            <a:spLocks/>
          </p:cNvSpPr>
          <p:nvPr/>
        </p:nvSpPr>
        <p:spPr>
          <a:xfrm>
            <a:off x="8839200" y="297180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>
            <a:spLocks noChangeAspect="1"/>
          </p:cNvSpPr>
          <p:nvPr/>
        </p:nvSpPr>
        <p:spPr>
          <a:xfrm>
            <a:off x="8839200" y="29718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>
            <a:spLocks/>
          </p:cNvSpPr>
          <p:nvPr/>
        </p:nvSpPr>
        <p:spPr>
          <a:xfrm>
            <a:off x="8686800" y="3153409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>
            <a:spLocks noChangeAspect="1"/>
          </p:cNvSpPr>
          <p:nvPr/>
        </p:nvSpPr>
        <p:spPr>
          <a:xfrm>
            <a:off x="8686800" y="31699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>
            <a:spLocks/>
          </p:cNvSpPr>
          <p:nvPr/>
        </p:nvSpPr>
        <p:spPr>
          <a:xfrm>
            <a:off x="8503920" y="335280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>
            <a:spLocks noChangeAspect="1"/>
          </p:cNvSpPr>
          <p:nvPr/>
        </p:nvSpPr>
        <p:spPr>
          <a:xfrm>
            <a:off x="8534400" y="33528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>
            <a:spLocks/>
          </p:cNvSpPr>
          <p:nvPr/>
        </p:nvSpPr>
        <p:spPr>
          <a:xfrm>
            <a:off x="8382000" y="350520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>
            <a:spLocks noChangeAspect="1"/>
          </p:cNvSpPr>
          <p:nvPr/>
        </p:nvSpPr>
        <p:spPr>
          <a:xfrm>
            <a:off x="8382000" y="35052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9876045" y="3511306"/>
            <a:ext cx="1233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Free Bird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97" name="Straight Arrow Connector 96"/>
          <p:cNvCxnSpPr/>
          <p:nvPr/>
        </p:nvCxnSpPr>
        <p:spPr>
          <a:xfrm>
            <a:off x="11125200" y="3575838"/>
            <a:ext cx="0" cy="18288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 97"/>
          <p:cNvSpPr>
            <a:spLocks/>
          </p:cNvSpPr>
          <p:nvPr/>
        </p:nvSpPr>
        <p:spPr>
          <a:xfrm>
            <a:off x="3246120" y="210312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>
            <a:spLocks/>
          </p:cNvSpPr>
          <p:nvPr/>
        </p:nvSpPr>
        <p:spPr>
          <a:xfrm>
            <a:off x="3352800" y="187452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>
            <a:spLocks/>
          </p:cNvSpPr>
          <p:nvPr/>
        </p:nvSpPr>
        <p:spPr>
          <a:xfrm>
            <a:off x="3505200" y="156972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>
            <a:spLocks/>
          </p:cNvSpPr>
          <p:nvPr/>
        </p:nvSpPr>
        <p:spPr>
          <a:xfrm>
            <a:off x="3657600" y="129540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>
            <a:spLocks/>
          </p:cNvSpPr>
          <p:nvPr/>
        </p:nvSpPr>
        <p:spPr>
          <a:xfrm>
            <a:off x="3855720" y="114300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3246120" y="21336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3352800" y="1884974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3505200" y="15697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3657600" y="12954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3872011" y="1126558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/>
          <p:cNvSpPr txBox="1"/>
          <p:nvPr/>
        </p:nvSpPr>
        <p:spPr>
          <a:xfrm>
            <a:off x="1295400" y="833735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Free Bird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4" name="Straight Arrow Connector 103"/>
          <p:cNvCxnSpPr/>
          <p:nvPr/>
        </p:nvCxnSpPr>
        <p:spPr>
          <a:xfrm flipV="1">
            <a:off x="1295400" y="914400"/>
            <a:ext cx="0" cy="27432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4796866" y="1219200"/>
            <a:ext cx="0" cy="27432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/>
          <p:cNvSpPr txBox="1"/>
          <p:nvPr/>
        </p:nvSpPr>
        <p:spPr>
          <a:xfrm>
            <a:off x="4038600" y="1443335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Readmit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13" name="Table 1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164582"/>
              </p:ext>
            </p:extLst>
          </p:nvPr>
        </p:nvGraphicFramePr>
        <p:xfrm>
          <a:off x="6248400" y="4256992"/>
          <a:ext cx="5671343" cy="24486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2595"/>
                <a:gridCol w="1190010"/>
                <a:gridCol w="1157017"/>
                <a:gridCol w="1157017"/>
                <a:gridCol w="1084704"/>
              </a:tblGrid>
              <a:tr h="44274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Threshold = </a:t>
                      </a:r>
                      <a:r>
                        <a:rPr lang="en-US" sz="200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0.1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Predicted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Actual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13836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12658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704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993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2319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3312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70413">
                <a:tc>
                  <a:txBody>
                    <a:bodyPr/>
                    <a:lstStyle/>
                    <a:p>
                      <a:pPr algn="ctr" fontAlgn="ctr"/>
                      <a:endParaRPr lang="en-US" sz="2000" b="1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14829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14977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29806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4" name="Table 1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333582"/>
              </p:ext>
            </p:extLst>
          </p:nvPr>
        </p:nvGraphicFramePr>
        <p:xfrm>
          <a:off x="457200" y="4232728"/>
          <a:ext cx="5486400" cy="24728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7291"/>
                <a:gridCol w="1151204"/>
                <a:gridCol w="1119287"/>
                <a:gridCol w="1119287"/>
                <a:gridCol w="1049331"/>
              </a:tblGrid>
              <a:tr h="442741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Classification Report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precision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recall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f1-score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Support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0.93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0.52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0.67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0.15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0.70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0.25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3312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565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70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Avg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0.85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0.54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0.62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29806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7" name="Table 1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248739"/>
              </p:ext>
            </p:extLst>
          </p:nvPr>
        </p:nvGraphicFramePr>
        <p:xfrm>
          <a:off x="6215857" y="4246538"/>
          <a:ext cx="5671343" cy="24486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2595"/>
                <a:gridCol w="1190010"/>
                <a:gridCol w="1157017"/>
                <a:gridCol w="1157017"/>
                <a:gridCol w="1084704"/>
              </a:tblGrid>
              <a:tr h="44274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Threshold = 0.1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Predicted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Actual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13836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12658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704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993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2319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3312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70413">
                <a:tc>
                  <a:txBody>
                    <a:bodyPr/>
                    <a:lstStyle/>
                    <a:p>
                      <a:pPr algn="ctr" fontAlgn="ctr"/>
                      <a:endParaRPr lang="en-US" sz="2000" b="1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14829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14977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29806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8" name="Table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8463298"/>
              </p:ext>
            </p:extLst>
          </p:nvPr>
        </p:nvGraphicFramePr>
        <p:xfrm>
          <a:off x="484050" y="4232728"/>
          <a:ext cx="5486400" cy="24728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7291"/>
                <a:gridCol w="1151204"/>
                <a:gridCol w="1119287"/>
                <a:gridCol w="1119287"/>
                <a:gridCol w="1049331"/>
              </a:tblGrid>
              <a:tr h="442741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Classification Report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precision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recall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f1-score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Support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0.93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0.52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0.67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0.15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0.70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0.25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3312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565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70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Avg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0.85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0.54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0.62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29806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1" name="Table 1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0998707"/>
              </p:ext>
            </p:extLst>
          </p:nvPr>
        </p:nvGraphicFramePr>
        <p:xfrm>
          <a:off x="6215857" y="4180792"/>
          <a:ext cx="5671343" cy="24486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2595"/>
                <a:gridCol w="1190010"/>
                <a:gridCol w="1157017"/>
                <a:gridCol w="1157017"/>
                <a:gridCol w="1084704"/>
              </a:tblGrid>
              <a:tr h="44274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Threshold = </a:t>
                      </a:r>
                      <a:r>
                        <a:rPr lang="en-US" sz="200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0.1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Predicted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Actual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26466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28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704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993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2319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3312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70413">
                <a:tc>
                  <a:txBody>
                    <a:bodyPr/>
                    <a:lstStyle/>
                    <a:p>
                      <a:pPr algn="ctr" fontAlgn="ctr"/>
                      <a:endParaRPr lang="en-US" sz="2000" b="1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27459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2347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29806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2" name="Table 1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2798328"/>
              </p:ext>
            </p:extLst>
          </p:nvPr>
        </p:nvGraphicFramePr>
        <p:xfrm>
          <a:off x="429242" y="4144042"/>
          <a:ext cx="5486400" cy="24728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7291"/>
                <a:gridCol w="1151204"/>
                <a:gridCol w="1119287"/>
                <a:gridCol w="1119287"/>
                <a:gridCol w="1049331"/>
              </a:tblGrid>
              <a:tr h="442741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Classification Report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precision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recall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f1-score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Support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0.89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1.0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0.67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0.15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0.70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0.25</a:t>
                      </a:r>
                      <a:endParaRPr lang="en-US" sz="2000" b="0" i="0" u="none" strike="noStrike" dirty="0">
                        <a:solidFill>
                          <a:srgbClr val="FF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3312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565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70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Avg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0.88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0.85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29806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0" name="Table 10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002990"/>
              </p:ext>
            </p:extLst>
          </p:nvPr>
        </p:nvGraphicFramePr>
        <p:xfrm>
          <a:off x="468689" y="4156528"/>
          <a:ext cx="5486400" cy="24728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7291"/>
                <a:gridCol w="1151204"/>
                <a:gridCol w="1119287"/>
                <a:gridCol w="1119287"/>
                <a:gridCol w="1049331"/>
              </a:tblGrid>
              <a:tr h="442741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Classification Report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precision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recall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f1-score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Support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0.89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1.0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0.50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0.01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3312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5657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7041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 err="1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Avg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0.85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0.89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29806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9" name="Table 10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2220370"/>
              </p:ext>
            </p:extLst>
          </p:nvPr>
        </p:nvGraphicFramePr>
        <p:xfrm>
          <a:off x="6215857" y="4162129"/>
          <a:ext cx="5671343" cy="244860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2595"/>
                <a:gridCol w="1190010"/>
                <a:gridCol w="1157017"/>
                <a:gridCol w="1157017"/>
                <a:gridCol w="1084704"/>
              </a:tblGrid>
              <a:tr h="442741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r>
                        <a:rPr lang="en-US" sz="200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Threshold = 0.5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Predicted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4274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Actual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Free Bird</a:t>
                      </a:r>
                      <a:endParaRPr lang="en-US" sz="2000" b="1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26466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28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26494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704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Readmit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3284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28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3312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470413">
                <a:tc>
                  <a:txBody>
                    <a:bodyPr/>
                    <a:lstStyle/>
                    <a:p>
                      <a:pPr algn="ctr" fontAlgn="ctr"/>
                      <a:endParaRPr lang="en-US" sz="2000" b="1" i="0" u="none" strike="noStrike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14829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14977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smtClean="0">
                          <a:solidFill>
                            <a:srgbClr val="FFFF00"/>
                          </a:solidFill>
                          <a:effectLst/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29806</a:t>
                      </a:r>
                      <a:endParaRPr lang="en-US" sz="2000" b="0" i="0" u="none" strike="noStrike" dirty="0">
                        <a:solidFill>
                          <a:srgbClr val="FFFF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7377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-0.00078 0.17778 " pathEditMode="relative" rAng="0" ptsTypes="AA">
                                      <p:cBhvr>
                                        <p:cTn id="16" dur="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8889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xit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xit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xit" presetSubtype="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0.00027 -0.16597 " pathEditMode="relative" rAng="0" ptsTypes="AA">
                                      <p:cBhvr>
                                        <p:cTn id="91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8310"/>
                                    </p:animMotion>
                                  </p:childTnLst>
                                </p:cTn>
                              </p:par>
                              <p:par>
                                <p:cTn id="92" presetID="9" presetClass="exit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9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9" presetClass="exit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9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9" presetClass="exit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9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9" presetClass="exit" presetSubtype="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9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9" presetClass="exit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9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9" grpId="0"/>
      <p:bldP spid="40" grpId="0"/>
      <p:bldP spid="43" grpId="0"/>
      <p:bldP spid="72" grpId="0"/>
      <p:bldP spid="76" grpId="0" animBg="1"/>
      <p:bldP spid="77" grpId="0" animBg="1"/>
      <p:bldP spid="86" grpId="0" animBg="1"/>
      <p:bldP spid="85" grpId="0" animBg="1"/>
      <p:bldP spid="87" grpId="0" animBg="1"/>
      <p:bldP spid="84" grpId="0" animBg="1"/>
      <p:bldP spid="93" grpId="0" animBg="1"/>
      <p:bldP spid="83" grpId="0" animBg="1"/>
      <p:bldP spid="94" grpId="0" animBg="1"/>
      <p:bldP spid="82" grpId="0" animBg="1"/>
      <p:bldP spid="95" grpId="0" animBg="1"/>
      <p:bldP spid="81" grpId="0" animBg="1"/>
      <p:bldP spid="96" grpId="0"/>
      <p:bldP spid="98" grpId="0" animBg="1"/>
      <p:bldP spid="99" grpId="0" animBg="1"/>
      <p:bldP spid="100" grpId="0" animBg="1"/>
      <p:bldP spid="101" grpId="0" animBg="1"/>
      <p:bldP spid="102" grpId="0" animBg="1"/>
      <p:bldP spid="18" grpId="0" animBg="1"/>
      <p:bldP spid="14" grpId="0" animBg="1"/>
      <p:bldP spid="13" grpId="0" animBg="1"/>
      <p:bldP spid="10" grpId="0" animBg="1"/>
      <p:bldP spid="15" grpId="0" animBg="1"/>
      <p:bldP spid="103" grpId="0"/>
      <p:bldP spid="10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49217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Limitations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339" y="1268423"/>
            <a:ext cx="11558586" cy="560387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Patients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who </a:t>
            </a:r>
            <a:r>
              <a:rPr lang="en-US" sz="2400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died within 30 days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of discharge were excluded because predictors of death may be somewhat different than predictors of 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readmission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Readmissions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to </a:t>
            </a:r>
            <a:r>
              <a:rPr lang="en-US" sz="2400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non-study hospitals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were not included, and patients are known to underreport hospital readmissions. 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The model does not include </a:t>
            </a:r>
            <a:r>
              <a:rPr lang="en-US" sz="2400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drug effects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post discharge and is an important patient outcome for readmission.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Generic markers of illness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may be less predictive when evaluating medical conditions in contrast to disease-specific markers.</a:t>
            </a:r>
          </a:p>
          <a:p>
            <a:pPr>
              <a:lnSpc>
                <a:spcPct val="170000"/>
              </a:lnSpc>
            </a:pPr>
            <a:endParaRPr lang="en-US" sz="20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28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49217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Improvements to the model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339" y="1268423"/>
            <a:ext cx="11558586" cy="560387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Adjustments to fines based on patients’ supplemental security income.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Penalties weights based on the timing of readmissions (i.e. a three-day readmission would be weighted more heavily than a 20-day readmission); and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Credits for low readmission rates.</a:t>
            </a:r>
          </a:p>
        </p:txBody>
      </p:sp>
    </p:spTree>
    <p:extLst>
      <p:ext uri="{BB962C8B-B14F-4D97-AF65-F5344CB8AC3E}">
        <p14:creationId xmlns:p14="http://schemas.microsoft.com/office/powerpoint/2010/main" val="84201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49217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Conclusions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339" y="1268423"/>
            <a:ext cx="11558586" cy="5603876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Hospital readmissions were predicted using available administrative and clinical data. 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The model’s 70% predictive capability to identify patients readmission comes at the expense of predicting non readmissions as readmissions. 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There is a higher chance of being readmitted if the patient has been initially diagnosed with circulatory diseases or diabetes, within the age group of 50-60. 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There is also higher chance of readmission if the initial visit was to an emergency facility due to injury.  </a:t>
            </a:r>
          </a:p>
          <a:p>
            <a:pPr>
              <a:lnSpc>
                <a:spcPct val="150000"/>
              </a:lnSpc>
            </a:pP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742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409700"/>
            <a:ext cx="7620000" cy="40386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Ride Along….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807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85105" y="1170029"/>
            <a:ext cx="6858919" cy="4566297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8200" y="-49217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Don’t Look Back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1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1066800"/>
            <a:ext cx="4310743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106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7400" y="2179637"/>
            <a:ext cx="9220200" cy="1325563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Live Healthy and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Die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Peacefully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68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Specific Interventions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Medication reconciliation: Within 48 hours of discharge, a physician reviews a list of the patient’s medications with explicit instructions to the patient about how to properly take them.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Post-discharge appointments: Before being discharged, nurses schedule patients for follow-up care. When possible, patients at high risk for readmission are scheduled to be seen within seven days of discharge.</a:t>
            </a:r>
          </a:p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Post-discharge phone calls: Within a specified time frame following discharge, a member from the care team calls patients to assess their condition and answer any questions.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359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Predicted Probability and Thresholds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724736"/>
              </p:ext>
            </p:extLst>
          </p:nvPr>
        </p:nvGraphicFramePr>
        <p:xfrm>
          <a:off x="1981200" y="1981200"/>
          <a:ext cx="8509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250"/>
                <a:gridCol w="2127250"/>
                <a:gridCol w="2127250"/>
                <a:gridCol w="212725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Class 0 (free bird)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Class 1 (readmit)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Threshold(=0.5)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Threshold(=0.1)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0.937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0.062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0.908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0.091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0.941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0.058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0.886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0.113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0.910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0.089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0.954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0.045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0.901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0.098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0.868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0.131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1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0.920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0.079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0.925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0.074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00"/>
                          </a:solidFill>
                          <a:latin typeface="Helvetica Neue" charset="0"/>
                          <a:ea typeface="Helvetica Neue" charset="0"/>
                          <a:cs typeface="Helvetica Neue" charset="0"/>
                        </a:rPr>
                        <a:t>0</a:t>
                      </a:r>
                      <a:endParaRPr lang="en-US" dirty="0">
                        <a:solidFill>
                          <a:srgbClr val="FFFF00"/>
                        </a:solidFill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360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1688" y="0"/>
            <a:ext cx="7381874" cy="694348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214938" y="2900363"/>
            <a:ext cx="3214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May be remove this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284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1543050" y="1212850"/>
            <a:ext cx="6118225" cy="25511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buFont typeface="Arial"/>
              <a:buNone/>
            </a:pP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"A patient is determined to be at high-risk for readmission, if a return trip to the hospital could be prevented by providing additional interventions such as a home visit by a nurse or pharmacist consultation," </a:t>
            </a:r>
          </a:p>
          <a:p>
            <a:pPr marL="0" indent="0">
              <a:buFont typeface="Arial"/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2463" y="4354514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34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0996" y="3371851"/>
            <a:ext cx="2891970" cy="318116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9335"/>
          <a:stretch/>
        </p:blipFill>
        <p:spPr>
          <a:xfrm>
            <a:off x="3453555" y="1820826"/>
            <a:ext cx="4089400" cy="43754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250" y="1454059"/>
            <a:ext cx="4572000" cy="176662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46955" y="74633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>
                <a:latin typeface="Helvetica Neue" charset="0"/>
                <a:ea typeface="Helvetica Neue" charset="0"/>
                <a:cs typeface="Helvetica Neue" charset="0"/>
              </a:rPr>
              <a:t>Relevance: The model has potential to identify patients who may need more intensive transitional care interventions.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69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8837030"/>
              </p:ext>
            </p:extLst>
          </p:nvPr>
        </p:nvGraphicFramePr>
        <p:xfrm>
          <a:off x="1893095" y="722064"/>
          <a:ext cx="4614861" cy="6135936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814386"/>
                <a:gridCol w="2386013"/>
                <a:gridCol w="1414462"/>
              </a:tblGrid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S.NO</a:t>
                      </a:r>
                      <a:endParaRPr lang="en-US" sz="1600" b="1" i="0" u="none" strike="noStrike" dirty="0">
                        <a:solidFill>
                          <a:srgbClr val="0070C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Features</a:t>
                      </a:r>
                      <a:endParaRPr lang="en-US" sz="1600" b="1" i="0" u="none" strike="noStrike" dirty="0">
                        <a:solidFill>
                          <a:srgbClr val="0070C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Datatype</a:t>
                      </a:r>
                      <a:endParaRPr lang="en-US" sz="1600" b="1" i="0" u="none" strike="noStrike" dirty="0">
                        <a:solidFill>
                          <a:srgbClr val="0070C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Race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Gender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Admission_type_id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Numerical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Discharge_disposition_id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Numerical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Admission_source_id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Numerical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Time_in_hospital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Numerical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Num_lab_procedures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Numerical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Num_procedures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Numerical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Num_medications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Numerical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Num_outpatient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Numerical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Num_emergency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Numerical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Num_inpatient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Numerical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Code 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Code 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Code 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Number_diagnosis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Numerical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>
                          <a:effectLst/>
                        </a:rPr>
                        <a:t>max_glu_serum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19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A1Cresult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insulin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21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change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22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err="1" smtClean="0">
                          <a:effectLst/>
                        </a:rPr>
                        <a:t>DiabetesMed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  <a:tr h="21631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Target</a:t>
                      </a:r>
                      <a:endParaRPr lang="en-US" sz="1600" b="1" i="0" u="none" strike="noStrike" dirty="0">
                        <a:solidFill>
                          <a:srgbClr val="00B05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Readmitted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 smtClean="0">
                          <a:effectLst/>
                        </a:rPr>
                        <a:t>Categorical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1824" marR="11824" marT="11824" marB="0" anchor="b"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412243"/>
              </p:ext>
            </p:extLst>
          </p:nvPr>
        </p:nvGraphicFramePr>
        <p:xfrm>
          <a:off x="4914900" y="969169"/>
          <a:ext cx="7000875" cy="537464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7000875"/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001–139: infectious and parasitic diseases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140–239: neoplasms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240–279: endocrine, nutritional and metabolic diseases, and immunity disorders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280–289: diseases of the blood and blood-forming organs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290–319: mental disorders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320–359: diseases of the nervous system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360–389: diseases of the sense organs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390–459: diseases of the circulatory system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460–519: diseases of the respiratory system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520–579: diseases of the digestive system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580–629: diseases of the genitourinary system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630–679: complications of pregnancy, childbirth, and the puerperium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680–709: diseases of the skin and subcutaneous tissue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710–739: diseases of the musculoskeletal system and connective tissue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740–759: congenital anomalies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760–779: certain conditions originating in the perinatal period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780–799: symptoms, signs, and ill-defined conditions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800–999: injury and poisoning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X,'E' codes – external causes of injury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Y,'V' codes – Supplementary classification of factors influencing health status and contact with health services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charset="0"/>
                        <a:ea typeface="Helvetica Neue" charset="0"/>
                        <a:cs typeface="Helvetica Neue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576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b="7051"/>
          <a:stretch/>
        </p:blipFill>
        <p:spPr>
          <a:xfrm>
            <a:off x="152400" y="457200"/>
            <a:ext cx="5912069" cy="31872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7051"/>
          <a:stretch/>
        </p:blipFill>
        <p:spPr>
          <a:xfrm>
            <a:off x="6096000" y="457200"/>
            <a:ext cx="5912069" cy="31872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4011" y="1133989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Free Bird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924800" y="24063"/>
            <a:ext cx="2317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Helvetica Neue" charset="0"/>
                <a:ea typeface="Helvetica Neue" charset="0"/>
                <a:cs typeface="Helvetica Neue" charset="0"/>
              </a:rPr>
              <a:t>Readmits class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609600" y="2057400"/>
            <a:ext cx="525780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>
            <a:spLocks noChangeAspect="1"/>
          </p:cNvSpPr>
          <p:nvPr/>
        </p:nvSpPr>
        <p:spPr>
          <a:xfrm>
            <a:off x="3657600" y="9906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4690186" y="5029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4114800" y="6553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3505200" y="12649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>
            <a:spLocks noChangeAspect="1"/>
          </p:cNvSpPr>
          <p:nvPr/>
        </p:nvSpPr>
        <p:spPr>
          <a:xfrm>
            <a:off x="3352800" y="1580174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3872011" y="821758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4420651" y="5408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4998720" y="5334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3246120" y="18288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5334000" y="5334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/>
          <p:cNvCxnSpPr/>
          <p:nvPr/>
        </p:nvCxnSpPr>
        <p:spPr>
          <a:xfrm>
            <a:off x="6553200" y="2057400"/>
            <a:ext cx="525780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>
            <a:spLocks/>
          </p:cNvSpPr>
          <p:nvPr/>
        </p:nvSpPr>
        <p:spPr>
          <a:xfrm>
            <a:off x="9113520" y="198120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 flipV="1">
            <a:off x="1371600" y="1580174"/>
            <a:ext cx="0" cy="43150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133600" y="0"/>
            <a:ext cx="228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latin typeface="Helvetica Neue" charset="0"/>
                <a:ea typeface="Helvetica Neue" charset="0"/>
                <a:cs typeface="Helvetica Neue" charset="0"/>
              </a:rPr>
              <a:t>Free Bird class</a:t>
            </a:r>
            <a:endParaRPr lang="en-US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4873066" y="2057400"/>
            <a:ext cx="0" cy="38100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114800" y="2344554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Readmit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934200" y="1143000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Readmit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7481789" y="1589185"/>
            <a:ext cx="0" cy="43150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10983255" y="2066411"/>
            <a:ext cx="0" cy="38100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0224989" y="2353565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Free Bird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 rotWithShape="1">
          <a:blip r:embed="rId2"/>
          <a:srcRect b="8000"/>
          <a:stretch/>
        </p:blipFill>
        <p:spPr>
          <a:xfrm>
            <a:off x="107731" y="3581400"/>
            <a:ext cx="5912069" cy="315468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2"/>
          <a:srcRect b="6666"/>
          <a:stretch/>
        </p:blipFill>
        <p:spPr>
          <a:xfrm>
            <a:off x="6051331" y="3581400"/>
            <a:ext cx="5912069" cy="3200400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1326931" y="3653136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Free Bird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47" name="Straight Connector 46"/>
          <p:cNvCxnSpPr/>
          <p:nvPr/>
        </p:nvCxnSpPr>
        <p:spPr>
          <a:xfrm>
            <a:off x="564931" y="4047611"/>
            <a:ext cx="525780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>
            <a:spLocks noChangeAspect="1"/>
          </p:cNvSpPr>
          <p:nvPr/>
        </p:nvSpPr>
        <p:spPr>
          <a:xfrm>
            <a:off x="7407691" y="6617275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>
            <a:spLocks noChangeAspect="1"/>
          </p:cNvSpPr>
          <p:nvPr/>
        </p:nvSpPr>
        <p:spPr>
          <a:xfrm>
            <a:off x="4645517" y="36271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4070131" y="37795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>
            <a:spLocks noChangeAspect="1"/>
          </p:cNvSpPr>
          <p:nvPr/>
        </p:nvSpPr>
        <p:spPr>
          <a:xfrm>
            <a:off x="8085704" y="6457081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>
            <a:spLocks noChangeAspect="1"/>
          </p:cNvSpPr>
          <p:nvPr/>
        </p:nvSpPr>
        <p:spPr>
          <a:xfrm>
            <a:off x="7796587" y="6552532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>
            <a:spLocks noChangeAspect="1"/>
          </p:cNvSpPr>
          <p:nvPr/>
        </p:nvSpPr>
        <p:spPr>
          <a:xfrm>
            <a:off x="4375982" y="36650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/>
          <p:cNvSpPr>
            <a:spLocks noChangeAspect="1"/>
          </p:cNvSpPr>
          <p:nvPr/>
        </p:nvSpPr>
        <p:spPr>
          <a:xfrm>
            <a:off x="4954051" y="36576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5289331" y="36576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6508531" y="6404970"/>
            <a:ext cx="5257800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>
            <a:spLocks/>
          </p:cNvSpPr>
          <p:nvPr/>
        </p:nvSpPr>
        <p:spPr>
          <a:xfrm>
            <a:off x="8337331" y="632460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>
            <a:spLocks/>
          </p:cNvSpPr>
          <p:nvPr/>
        </p:nvSpPr>
        <p:spPr>
          <a:xfrm>
            <a:off x="8489731" y="614172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>
            <a:spLocks/>
          </p:cNvSpPr>
          <p:nvPr/>
        </p:nvSpPr>
        <p:spPr>
          <a:xfrm>
            <a:off x="8718331" y="579120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>
            <a:spLocks/>
          </p:cNvSpPr>
          <p:nvPr/>
        </p:nvSpPr>
        <p:spPr>
          <a:xfrm>
            <a:off x="8870731" y="556260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>
            <a:spLocks/>
          </p:cNvSpPr>
          <p:nvPr/>
        </p:nvSpPr>
        <p:spPr>
          <a:xfrm>
            <a:off x="8992651" y="537972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>
            <a:spLocks/>
          </p:cNvSpPr>
          <p:nvPr/>
        </p:nvSpPr>
        <p:spPr>
          <a:xfrm>
            <a:off x="3216691" y="492756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>
            <a:spLocks/>
          </p:cNvSpPr>
          <p:nvPr/>
        </p:nvSpPr>
        <p:spPr>
          <a:xfrm>
            <a:off x="8642131" y="598932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Arrow Connector 68"/>
          <p:cNvCxnSpPr/>
          <p:nvPr/>
        </p:nvCxnSpPr>
        <p:spPr>
          <a:xfrm flipV="1">
            <a:off x="1326931" y="3733800"/>
            <a:ext cx="0" cy="27432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4828397" y="4047611"/>
            <a:ext cx="0" cy="38100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4070131" y="4334765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Readmit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889531" y="5490570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Readmit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3" name="Straight Arrow Connector 72"/>
          <p:cNvCxnSpPr/>
          <p:nvPr/>
        </p:nvCxnSpPr>
        <p:spPr>
          <a:xfrm flipV="1">
            <a:off x="7437120" y="5936755"/>
            <a:ext cx="0" cy="43150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10938586" y="6413981"/>
            <a:ext cx="0" cy="27432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9459255" y="6337607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Helvetica Neue" charset="0"/>
                <a:ea typeface="Helvetica Neue" charset="0"/>
                <a:cs typeface="Helvetica Neue" charset="0"/>
              </a:rPr>
              <a:t>Free Bird</a:t>
            </a:r>
            <a:endParaRPr lang="en-US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8" name="Oval 77"/>
          <p:cNvSpPr>
            <a:spLocks noChangeAspect="1"/>
          </p:cNvSpPr>
          <p:nvPr/>
        </p:nvSpPr>
        <p:spPr>
          <a:xfrm>
            <a:off x="7651531" y="3469158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>
            <a:spLocks noChangeAspect="1"/>
          </p:cNvSpPr>
          <p:nvPr/>
        </p:nvSpPr>
        <p:spPr>
          <a:xfrm>
            <a:off x="7888027" y="3418146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>
            <a:spLocks noChangeAspect="1"/>
          </p:cNvSpPr>
          <p:nvPr/>
        </p:nvSpPr>
        <p:spPr>
          <a:xfrm>
            <a:off x="8154451" y="3326706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>
            <a:spLocks noChangeAspect="1"/>
          </p:cNvSpPr>
          <p:nvPr/>
        </p:nvSpPr>
        <p:spPr>
          <a:xfrm>
            <a:off x="8382000" y="32004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>
            <a:spLocks noChangeAspect="1"/>
          </p:cNvSpPr>
          <p:nvPr/>
        </p:nvSpPr>
        <p:spPr>
          <a:xfrm>
            <a:off x="8534400" y="30480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>
            <a:spLocks noChangeAspect="1"/>
          </p:cNvSpPr>
          <p:nvPr/>
        </p:nvSpPr>
        <p:spPr>
          <a:xfrm>
            <a:off x="8686800" y="286512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>
            <a:spLocks noChangeAspect="1"/>
          </p:cNvSpPr>
          <p:nvPr/>
        </p:nvSpPr>
        <p:spPr>
          <a:xfrm>
            <a:off x="8839200" y="26670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>
            <a:spLocks noChangeAspect="1"/>
          </p:cNvSpPr>
          <p:nvPr/>
        </p:nvSpPr>
        <p:spPr>
          <a:xfrm>
            <a:off x="8915400" y="24384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>
            <a:spLocks noChangeAspect="1"/>
          </p:cNvSpPr>
          <p:nvPr/>
        </p:nvSpPr>
        <p:spPr>
          <a:xfrm>
            <a:off x="9037320" y="2209800"/>
            <a:ext cx="182880" cy="1828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>
            <a:spLocks/>
          </p:cNvSpPr>
          <p:nvPr/>
        </p:nvSpPr>
        <p:spPr>
          <a:xfrm>
            <a:off x="9067800" y="515112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>
            <a:spLocks/>
          </p:cNvSpPr>
          <p:nvPr/>
        </p:nvSpPr>
        <p:spPr>
          <a:xfrm>
            <a:off x="3352800" y="466344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>
            <a:spLocks/>
          </p:cNvSpPr>
          <p:nvPr/>
        </p:nvSpPr>
        <p:spPr>
          <a:xfrm>
            <a:off x="3474720" y="4436899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>
            <a:spLocks/>
          </p:cNvSpPr>
          <p:nvPr/>
        </p:nvSpPr>
        <p:spPr>
          <a:xfrm>
            <a:off x="3601453" y="4193783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>
            <a:spLocks/>
          </p:cNvSpPr>
          <p:nvPr/>
        </p:nvSpPr>
        <p:spPr>
          <a:xfrm>
            <a:off x="3780571" y="3987920"/>
            <a:ext cx="182880" cy="18288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53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1037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Part 1</a:t>
            </a:r>
            <a:br>
              <a:rPr lang="en-US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The Boring Numbers!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434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840" y="0"/>
            <a:ext cx="116783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81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5371" y="0"/>
            <a:ext cx="67612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41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981" y="0"/>
            <a:ext cx="63420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30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3352" y="0"/>
            <a:ext cx="62452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815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7946" y="0"/>
            <a:ext cx="53961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56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5051"/>
            <a:ext cx="12192000" cy="620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905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9236" y="0"/>
            <a:ext cx="18335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90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8914" y="0"/>
            <a:ext cx="3434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31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7799" y="0"/>
            <a:ext cx="58964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273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968" y="0"/>
            <a:ext cx="59980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802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Readmission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9664" y="1690688"/>
            <a:ext cx="6732672" cy="391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48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Importance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534400" y="3236913"/>
            <a:ext cx="3175000" cy="1670050"/>
          </a:xfrm>
        </p:spPr>
        <p:txBody>
          <a:bodyPr>
            <a:no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Hospital readmissions cost ~17 billion annually*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7147" y="1690689"/>
            <a:ext cx="4572000" cy="4482353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262186" y="3221832"/>
            <a:ext cx="3175234" cy="16710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Hospital Readmission Reduction Program (HRRP)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3157" y="1690686"/>
            <a:ext cx="3383280" cy="4568760"/>
          </a:xfrm>
          <a:prstGeom prst="rect">
            <a:avLst/>
          </a:prstGeom>
        </p:spPr>
      </p:pic>
      <p:sp>
        <p:nvSpPr>
          <p:cNvPr id="11" name="Frame 10"/>
          <p:cNvSpPr/>
          <p:nvPr/>
        </p:nvSpPr>
        <p:spPr>
          <a:xfrm>
            <a:off x="5986464" y="5800727"/>
            <a:ext cx="1830951" cy="415179"/>
          </a:xfrm>
          <a:prstGeom prst="fram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80675" y="6496050"/>
            <a:ext cx="1219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*ref-CHIA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837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  <p:bldP spid="11" grpId="0" animBg="1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Objective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252788" y="1690687"/>
            <a:ext cx="5686424" cy="27289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To design a prediction model for potentially avoidable 30-day readmissions in medical patients using administrative and clinical data available prior to discharge</a:t>
            </a:r>
          </a:p>
        </p:txBody>
      </p:sp>
    </p:spTree>
    <p:extLst>
      <p:ext uri="{BB962C8B-B14F-4D97-AF65-F5344CB8AC3E}">
        <p14:creationId xmlns:p14="http://schemas.microsoft.com/office/powerpoint/2010/main" val="71366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2498894"/>
              </p:ext>
            </p:extLst>
          </p:nvPr>
        </p:nvGraphicFramePr>
        <p:xfrm>
          <a:off x="1524000" y="1811339"/>
          <a:ext cx="383540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35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Features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Age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Gender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Race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Admission Type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Time in Hospital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Diagnosis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In patient visits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Discharge Type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6426540"/>
              </p:ext>
            </p:extLst>
          </p:nvPr>
        </p:nvGraphicFramePr>
        <p:xfrm>
          <a:off x="6885432" y="2631187"/>
          <a:ext cx="3835400" cy="2286000"/>
        </p:xfrm>
        <a:graphic>
          <a:graphicData uri="http://schemas.openxmlformats.org/drawingml/2006/table">
            <a:tbl>
              <a:tblPr bandRow="1">
                <a:tableStyleId>{AF606853-7671-496A-8E4F-DF71F8EC918B}</a:tableStyleId>
              </a:tblPr>
              <a:tblGrid>
                <a:gridCol w="3835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Emergency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Urgent</a:t>
                      </a:r>
                      <a:r>
                        <a:rPr lang="en-US" sz="24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care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Elective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Newborn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Trauma</a:t>
                      </a:r>
                      <a:r>
                        <a:rPr lang="en-US" sz="24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Center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99438"/>
              </p:ext>
            </p:extLst>
          </p:nvPr>
        </p:nvGraphicFramePr>
        <p:xfrm>
          <a:off x="6535764" y="1951547"/>
          <a:ext cx="4534735" cy="3749040"/>
        </p:xfrm>
        <a:graphic>
          <a:graphicData uri="http://schemas.openxmlformats.org/drawingml/2006/table">
            <a:tbl>
              <a:tblPr bandRow="1">
                <a:tableStyleId>{AF606853-7671-496A-8E4F-DF71F8EC918B}</a:tableStyleId>
              </a:tblPr>
              <a:tblGrid>
                <a:gridCol w="4534735"/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To home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Transferred to another short term</a:t>
                      </a:r>
                      <a:r>
                        <a:rPr lang="en-US" sz="24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hospital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To</a:t>
                      </a:r>
                      <a:r>
                        <a:rPr lang="en-US" sz="24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another hospital for neonatal aftercare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Transferred</a:t>
                      </a:r>
                      <a:r>
                        <a:rPr lang="en-US" sz="2400" baseline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to critical access hospital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Transferred to federal healthcare facility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Frame 3"/>
          <p:cNvSpPr/>
          <p:nvPr/>
        </p:nvSpPr>
        <p:spPr>
          <a:xfrm>
            <a:off x="2835275" y="2268539"/>
            <a:ext cx="1143000" cy="45720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/>
          <p:cNvSpPr/>
          <p:nvPr/>
        </p:nvSpPr>
        <p:spPr>
          <a:xfrm>
            <a:off x="2835275" y="2725739"/>
            <a:ext cx="1295400" cy="45720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/>
          <p:cNvSpPr/>
          <p:nvPr/>
        </p:nvSpPr>
        <p:spPr>
          <a:xfrm>
            <a:off x="2839286" y="3182939"/>
            <a:ext cx="1295400" cy="45720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/>
          <p:cNvSpPr/>
          <p:nvPr/>
        </p:nvSpPr>
        <p:spPr>
          <a:xfrm>
            <a:off x="2230439" y="3640139"/>
            <a:ext cx="2357436" cy="45720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Frame 13"/>
          <p:cNvSpPr/>
          <p:nvPr/>
        </p:nvSpPr>
        <p:spPr>
          <a:xfrm>
            <a:off x="2228057" y="4097339"/>
            <a:ext cx="2359818" cy="45720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Frame 14"/>
          <p:cNvSpPr/>
          <p:nvPr/>
        </p:nvSpPr>
        <p:spPr>
          <a:xfrm>
            <a:off x="2269167" y="4554539"/>
            <a:ext cx="2357436" cy="45720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362108"/>
              </p:ext>
            </p:extLst>
          </p:nvPr>
        </p:nvGraphicFramePr>
        <p:xfrm>
          <a:off x="6885432" y="2631187"/>
          <a:ext cx="3835400" cy="2286000"/>
        </p:xfrm>
        <a:graphic>
          <a:graphicData uri="http://schemas.openxmlformats.org/drawingml/2006/table">
            <a:tbl>
              <a:tblPr bandRow="1">
                <a:tableStyleId>{AF606853-7671-496A-8E4F-DF71F8EC918B}</a:tableStyleId>
              </a:tblPr>
              <a:tblGrid>
                <a:gridCol w="3835400"/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Circulatory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Respiratory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Diabetes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Neoplasm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Other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Frame 16"/>
          <p:cNvSpPr/>
          <p:nvPr/>
        </p:nvSpPr>
        <p:spPr>
          <a:xfrm>
            <a:off x="2262982" y="5011739"/>
            <a:ext cx="2357436" cy="45720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ame 17"/>
          <p:cNvSpPr/>
          <p:nvPr/>
        </p:nvSpPr>
        <p:spPr>
          <a:xfrm>
            <a:off x="2269167" y="5468939"/>
            <a:ext cx="2357436" cy="457200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392915"/>
              </p:ext>
            </p:extLst>
          </p:nvPr>
        </p:nvGraphicFramePr>
        <p:xfrm>
          <a:off x="6879710" y="2663287"/>
          <a:ext cx="3835400" cy="2286000"/>
        </p:xfrm>
        <a:graphic>
          <a:graphicData uri="http://schemas.openxmlformats.org/drawingml/2006/table">
            <a:tbl>
              <a:tblPr bandRow="1">
                <a:tableStyleId>{AF606853-7671-496A-8E4F-DF71F8EC918B}</a:tableStyleId>
              </a:tblPr>
              <a:tblGrid>
                <a:gridCol w="3835400"/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0-9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10-19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20-29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30-39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40-49</a:t>
                      </a:r>
                      <a:endParaRPr lang="en-US" sz="24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2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Factors for readmission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480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1037"/>
            <a:ext cx="10515600" cy="1325563"/>
          </a:xfrm>
        </p:spPr>
        <p:txBody>
          <a:bodyPr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Part 2</a:t>
            </a:r>
            <a:br>
              <a:rPr lang="en-US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The Visuals!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01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1037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Part 3</a:t>
            </a:r>
            <a:br>
              <a:rPr lang="en-US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The Model!</a:t>
            </a:r>
            <a:br>
              <a:rPr lang="en-US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And my conversation with it!!!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677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6275</TotalTime>
  <Words>1094</Words>
  <Application>Microsoft Macintosh PowerPoint</Application>
  <PresentationFormat>Widescreen</PresentationFormat>
  <Paragraphs>495</Paragraphs>
  <Slides>39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Helvetica Neue</vt:lpstr>
      <vt:lpstr>Office Theme</vt:lpstr>
      <vt:lpstr>No Readmission</vt:lpstr>
      <vt:lpstr>Ride Along….</vt:lpstr>
      <vt:lpstr>Part 1 The Boring Numbers!</vt:lpstr>
      <vt:lpstr>Readmission</vt:lpstr>
      <vt:lpstr>Importance</vt:lpstr>
      <vt:lpstr>Objective</vt:lpstr>
      <vt:lpstr>PowerPoint Presentation</vt:lpstr>
      <vt:lpstr>Part 2 The Visuals!</vt:lpstr>
      <vt:lpstr>Part 3 The Model! And my conversation with it!!!</vt:lpstr>
      <vt:lpstr>Model Performance</vt:lpstr>
      <vt:lpstr>PowerPoint Presentation</vt:lpstr>
      <vt:lpstr>PowerPoint Presentation</vt:lpstr>
      <vt:lpstr>The ROC Curve</vt:lpstr>
      <vt:lpstr>PowerPoint Presentation</vt:lpstr>
      <vt:lpstr>PowerPoint Presentation</vt:lpstr>
      <vt:lpstr>PowerPoint Presentation</vt:lpstr>
      <vt:lpstr>Limitations</vt:lpstr>
      <vt:lpstr>Improvements to the model</vt:lpstr>
      <vt:lpstr>Conclusions</vt:lpstr>
      <vt:lpstr>Don’t Look Back</vt:lpstr>
      <vt:lpstr>PowerPoint Presentation</vt:lpstr>
      <vt:lpstr>Live Healthy and Die Peacefully</vt:lpstr>
      <vt:lpstr>Specific Interventions</vt:lpstr>
      <vt:lpstr>Predicted Probability and Thresholds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Readmission</dc:title>
  <dc:creator>Ramesh Kattumenu</dc:creator>
  <cp:lastModifiedBy>Ramesh Kattumenu</cp:lastModifiedBy>
  <cp:revision>106</cp:revision>
  <dcterms:created xsi:type="dcterms:W3CDTF">2017-01-16T18:32:34Z</dcterms:created>
  <dcterms:modified xsi:type="dcterms:W3CDTF">2017-09-16T17:27:51Z</dcterms:modified>
</cp:coreProperties>
</file>

<file path=docProps/thumbnail.jpeg>
</file>